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handoutMasterIdLst>
    <p:handoutMasterId r:id="rId19"/>
  </p:handoutMasterIdLst>
  <p:sldIdLst>
    <p:sldId id="307" r:id="rId5"/>
    <p:sldId id="304" r:id="rId6"/>
    <p:sldId id="282" r:id="rId7"/>
    <p:sldId id="314" r:id="rId8"/>
    <p:sldId id="315" r:id="rId9"/>
    <p:sldId id="317" r:id="rId10"/>
    <p:sldId id="318" r:id="rId11"/>
    <p:sldId id="319" r:id="rId12"/>
    <p:sldId id="321" r:id="rId13"/>
    <p:sldId id="322" r:id="rId14"/>
    <p:sldId id="297" r:id="rId15"/>
    <p:sldId id="323" r:id="rId16"/>
    <p:sldId id="324"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p:scale>
          <a:sx n="49" d="100"/>
          <a:sy n="49" d="100"/>
        </p:scale>
        <p:origin x="1336" y="26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dirty="0"/>
              <a:t>Click icon to add picture</a:t>
            </a:r>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702441" y="1061623"/>
            <a:ext cx="5723586" cy="4739104"/>
          </a:xfrm>
        </p:spPr>
        <p:txBody>
          <a:bodyPr/>
          <a:lstStyle/>
          <a:p>
            <a:r>
              <a:rPr lang="en-US" dirty="0"/>
              <a:t>     </a:t>
            </a:r>
            <a:br>
              <a:rPr lang="en-US" dirty="0"/>
            </a:br>
            <a:r>
              <a:rPr lang="en-US" dirty="0"/>
              <a:t>       </a:t>
            </a:r>
            <a:endParaRPr lang="en-US" sz="1400" b="0" dirty="0"/>
          </a:p>
        </p:txBody>
      </p:sp>
      <p:pic>
        <p:nvPicPr>
          <p:cNvPr id="6" name="Picture Placeholder 5" descr="A person in a white coat and tie&#10;&#10;Description automatically generated">
            <a:extLst>
              <a:ext uri="{FF2B5EF4-FFF2-40B4-BE49-F238E27FC236}">
                <a16:creationId xmlns:a16="http://schemas.microsoft.com/office/drawing/2014/main" id="{AA25CD72-AA60-1F1D-40DA-5260AAAB1AB4}"/>
              </a:ext>
            </a:extLst>
          </p:cNvPr>
          <p:cNvPicPr>
            <a:picLocks noGrp="1" noChangeAspect="1"/>
          </p:cNvPicPr>
          <p:nvPr>
            <p:ph type="pic" sz="quarter" idx="11"/>
          </p:nvPr>
        </p:nvPicPr>
        <p:blipFill>
          <a:blip r:embed="rId3"/>
          <a:srcRect l="15839" r="15839"/>
          <a:stretch>
            <a:fillRect/>
          </a:stretch>
        </p:blipFill>
        <p:spPr/>
      </p:pic>
      <p:pic>
        <p:nvPicPr>
          <p:cNvPr id="9" name="Picture 8" descr="A black background with a black square&#10;&#10;Description automatically generated with medium confidence">
            <a:extLst>
              <a:ext uri="{FF2B5EF4-FFF2-40B4-BE49-F238E27FC236}">
                <a16:creationId xmlns:a16="http://schemas.microsoft.com/office/drawing/2014/main" id="{6DC44E97-7D16-65DF-AD5D-5D5D96E93154}"/>
              </a:ext>
            </a:extLst>
          </p:cNvPr>
          <p:cNvPicPr>
            <a:picLocks noChangeAspect="1"/>
          </p:cNvPicPr>
          <p:nvPr/>
        </p:nvPicPr>
        <p:blipFill>
          <a:blip r:embed="rId4"/>
          <a:stretch>
            <a:fillRect/>
          </a:stretch>
        </p:blipFill>
        <p:spPr>
          <a:xfrm>
            <a:off x="5467743" y="2185383"/>
            <a:ext cx="5340448" cy="3010071"/>
          </a:xfrm>
          <a:prstGeom prst="rect">
            <a:avLst/>
          </a:prstGeom>
        </p:spPr>
      </p:pic>
      <p:sp>
        <p:nvSpPr>
          <p:cNvPr id="10" name="TextBox 9">
            <a:extLst>
              <a:ext uri="{FF2B5EF4-FFF2-40B4-BE49-F238E27FC236}">
                <a16:creationId xmlns:a16="http://schemas.microsoft.com/office/drawing/2014/main" id="{4B5226E8-271F-FE56-5A5A-66A83261D266}"/>
              </a:ext>
            </a:extLst>
          </p:cNvPr>
          <p:cNvSpPr txBox="1"/>
          <p:nvPr/>
        </p:nvSpPr>
        <p:spPr>
          <a:xfrm>
            <a:off x="6331526" y="4382776"/>
            <a:ext cx="3882025" cy="369332"/>
          </a:xfrm>
          <a:prstGeom prst="rect">
            <a:avLst/>
          </a:prstGeom>
          <a:noFill/>
        </p:spPr>
        <p:txBody>
          <a:bodyPr wrap="none" rtlCol="0">
            <a:spAutoFit/>
          </a:bodyPr>
          <a:lstStyle/>
          <a:p>
            <a:r>
              <a:rPr lang="en-US" dirty="0"/>
              <a:t>Your Path to Better Health Starts Here</a:t>
            </a:r>
          </a:p>
        </p:txBody>
      </p:sp>
    </p:spTree>
    <p:extLst>
      <p:ext uri="{BB962C8B-B14F-4D97-AF65-F5344CB8AC3E}">
        <p14:creationId xmlns:p14="http://schemas.microsoft.com/office/powerpoint/2010/main" val="2906491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0" y="1057274"/>
            <a:ext cx="10511627" cy="1012785"/>
          </a:xfrm>
        </p:spPr>
        <p:txBody>
          <a:bodyPr/>
          <a:lstStyle/>
          <a:p>
            <a:r>
              <a:rPr lang="en-US" dirty="0"/>
              <a:t>What is controllers?</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4943690" y="2311225"/>
            <a:ext cx="441067" cy="308768"/>
          </a:xfrm>
        </p:spPr>
        <p:txBody>
          <a:bodyPr/>
          <a:lstStyle/>
          <a:p>
            <a:fld id="{48F63A3B-78C7-47BE-AE5E-E10140E04643}" type="slidenum">
              <a:rPr lang="en-US" smtClean="0"/>
              <a:pPr/>
              <a:t>10</a:t>
            </a:fld>
            <a:endParaRPr lang="en-US" dirty="0"/>
          </a:p>
        </p:txBody>
      </p:sp>
      <p:sp>
        <p:nvSpPr>
          <p:cNvPr id="6" name="Content Placeholder 5">
            <a:extLst>
              <a:ext uri="{FF2B5EF4-FFF2-40B4-BE49-F238E27FC236}">
                <a16:creationId xmlns:a16="http://schemas.microsoft.com/office/drawing/2014/main" id="{5DEFED62-A6D8-37FD-B299-BFACC70E7DC8}"/>
              </a:ext>
            </a:extLst>
          </p:cNvPr>
          <p:cNvSpPr>
            <a:spLocks noGrp="1"/>
          </p:cNvSpPr>
          <p:nvPr>
            <p:ph sz="quarter" idx="4"/>
          </p:nvPr>
        </p:nvSpPr>
        <p:spPr/>
        <p:txBody>
          <a:bodyPr/>
          <a:lstStyle/>
          <a:p>
            <a:r>
              <a:rPr lang="en-US" dirty="0">
                <a:solidFill>
                  <a:schemeClr val="bg1">
                    <a:lumMod val="10000"/>
                  </a:schemeClr>
                </a:solidFill>
              </a:rPr>
              <a:t>Controller will have Group of Functions.</a:t>
            </a:r>
          </a:p>
          <a:p>
            <a:r>
              <a:rPr lang="en-US" dirty="0">
                <a:solidFill>
                  <a:schemeClr val="bg1">
                    <a:lumMod val="10000"/>
                  </a:schemeClr>
                </a:solidFill>
              </a:rPr>
              <a:t>It is  intermediate between user interface (view) and data model.</a:t>
            </a:r>
          </a:p>
          <a:p>
            <a:r>
              <a:rPr lang="en-US" dirty="0">
                <a:solidFill>
                  <a:schemeClr val="bg1">
                    <a:lumMod val="10000"/>
                  </a:schemeClr>
                </a:solidFill>
              </a:rPr>
              <a:t>It handling User input and updating the model accordingly.</a:t>
            </a:r>
          </a:p>
          <a:p>
            <a:r>
              <a:rPr lang="en-US" dirty="0">
                <a:solidFill>
                  <a:schemeClr val="bg1">
                    <a:lumMod val="10000"/>
                  </a:schemeClr>
                </a:solidFill>
              </a:rPr>
              <a:t>If router is called, then it will connect to functions in the controller.</a:t>
            </a:r>
          </a:p>
          <a:p>
            <a:pPr marL="0" indent="0">
              <a:buNone/>
            </a:pPr>
            <a:r>
              <a:rPr lang="en-US" dirty="0">
                <a:solidFill>
                  <a:schemeClr val="bg1">
                    <a:lumMod val="10000"/>
                  </a:schemeClr>
                </a:solidFill>
              </a:rPr>
              <a:t>What is Router?</a:t>
            </a:r>
          </a:p>
          <a:p>
            <a:pPr marL="0" indent="0">
              <a:buNone/>
            </a:pPr>
            <a:r>
              <a:rPr lang="en-US" dirty="0">
                <a:solidFill>
                  <a:schemeClr val="bg1">
                    <a:lumMod val="10000"/>
                  </a:schemeClr>
                </a:solidFill>
              </a:rPr>
              <a:t>Routes are the paths that users take to access different parts of your application.</a:t>
            </a:r>
          </a:p>
          <a:p>
            <a:pPr marL="0" indent="0">
              <a:buNone/>
            </a:pPr>
            <a:r>
              <a:rPr lang="en-US" dirty="0">
                <a:solidFill>
                  <a:schemeClr val="bg1">
                    <a:lumMod val="10000"/>
                  </a:schemeClr>
                </a:solidFill>
              </a:rPr>
              <a:t>For example, the route /users might lead to a page that </a:t>
            </a:r>
          </a:p>
          <a:p>
            <a:pPr marL="0" indent="0">
              <a:buNone/>
            </a:pPr>
            <a:r>
              <a:rPr lang="en-US" dirty="0">
                <a:solidFill>
                  <a:schemeClr val="bg1">
                    <a:lumMod val="10000"/>
                  </a:schemeClr>
                </a:solidFill>
              </a:rPr>
              <a:t>lists all of the users in your application. </a:t>
            </a:r>
          </a:p>
          <a:p>
            <a:pPr marL="0" indent="0">
              <a:buNone/>
            </a:pPr>
            <a:endParaRPr lang="en-US" dirty="0"/>
          </a:p>
        </p:txBody>
      </p:sp>
      <p:pic>
        <p:nvPicPr>
          <p:cNvPr id="3076" name="Picture 4">
            <a:extLst>
              <a:ext uri="{FF2B5EF4-FFF2-40B4-BE49-F238E27FC236}">
                <a16:creationId xmlns:a16="http://schemas.microsoft.com/office/drawing/2014/main" id="{697F4BFB-A23B-7E52-F4DE-89453AD3D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950" y="3429000"/>
            <a:ext cx="4054524" cy="354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13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FB97D13-B6EC-5F52-0F16-D95ED2EAC69B}"/>
              </a:ext>
            </a:extLst>
          </p:cNvPr>
          <p:cNvSpPr>
            <a:spLocks noGrp="1"/>
          </p:cNvSpPr>
          <p:nvPr>
            <p:ph sz="quarter" idx="4"/>
          </p:nvPr>
        </p:nvSpPr>
        <p:spPr>
          <a:xfrm>
            <a:off x="914400" y="1192697"/>
            <a:ext cx="10511627" cy="5071928"/>
          </a:xfrm>
        </p:spPr>
        <p:txBody>
          <a:bodyPr/>
          <a:lstStyle/>
          <a:p>
            <a:r>
              <a:rPr lang="en-US" dirty="0">
                <a:solidFill>
                  <a:schemeClr val="bg1">
                    <a:lumMod val="10000"/>
                  </a:schemeClr>
                </a:solidFill>
                <a:latin typeface="+mj-lt"/>
              </a:rPr>
              <a:t>A schema is a JSON object that defines the structure and contents of your data.</a:t>
            </a:r>
          </a:p>
          <a:p>
            <a:r>
              <a:rPr lang="en-US" dirty="0">
                <a:solidFill>
                  <a:schemeClr val="bg1">
                    <a:lumMod val="10000"/>
                  </a:schemeClr>
                </a:solidFill>
                <a:latin typeface="+mj-lt"/>
              </a:rPr>
              <a:t>Mongoose schema defines the document's properties, default values, types of data, validators, etc.</a:t>
            </a:r>
          </a:p>
          <a:p>
            <a:endParaRPr lang="en-US" dirty="0">
              <a:solidFill>
                <a:schemeClr val="bg1">
                  <a:lumMod val="10000"/>
                </a:schemeClr>
              </a:solidFill>
              <a:latin typeface="+mj-lt"/>
            </a:endParaRPr>
          </a:p>
          <a:p>
            <a:r>
              <a:rPr lang="en-US" dirty="0">
                <a:solidFill>
                  <a:schemeClr val="bg1">
                    <a:lumMod val="10000"/>
                  </a:schemeClr>
                </a:solidFill>
                <a:latin typeface="+mj-lt"/>
              </a:rPr>
              <a:t>Mongoose model provides an interface for the database to create, query, update, delete records.</a:t>
            </a:r>
          </a:p>
          <a:p>
            <a:endParaRPr lang="en-US" dirty="0">
              <a:solidFill>
                <a:schemeClr val="bg1">
                  <a:lumMod val="10000"/>
                </a:schemeClr>
              </a:solidFill>
              <a:latin typeface="+mj-lt"/>
            </a:endParaRPr>
          </a:p>
          <a:p>
            <a:r>
              <a:rPr lang="en-US" dirty="0">
                <a:solidFill>
                  <a:schemeClr val="bg1">
                    <a:lumMod val="10000"/>
                  </a:schemeClr>
                </a:solidFill>
                <a:latin typeface="+mj-lt"/>
              </a:rPr>
              <a:t>JSON Web Token is an open standard for securely transferring data within parties using a JSON object. JWT is used for stateless authentication mechanisms for users and providers, this means maintaining sessions on the client side instead of storing sessions on the server.</a:t>
            </a:r>
          </a:p>
          <a:p>
            <a:endParaRPr lang="en-US" dirty="0">
              <a:solidFill>
                <a:schemeClr val="bg1">
                  <a:lumMod val="10000"/>
                </a:schemeClr>
              </a:solidFill>
              <a:latin typeface="+mj-lt"/>
            </a:endParaRPr>
          </a:p>
        </p:txBody>
      </p:sp>
      <p:sp>
        <p:nvSpPr>
          <p:cNvPr id="12" name="Slide Number Placeholder 3">
            <a:extLst>
              <a:ext uri="{FF2B5EF4-FFF2-40B4-BE49-F238E27FC236}">
                <a16:creationId xmlns:a16="http://schemas.microsoft.com/office/drawing/2014/main" id="{ED6F6F1C-2E49-51D7-34BA-AF616E0BDAE8}"/>
              </a:ext>
            </a:extLst>
          </p:cNvPr>
          <p:cNvSpPr>
            <a:spLocks noGrp="1"/>
          </p:cNvSpPr>
          <p:nvPr>
            <p:ph type="sldNum" sz="quarter" idx="10"/>
          </p:nvPr>
        </p:nvSpPr>
        <p:spPr>
          <a:xfrm>
            <a:off x="10358437" y="457199"/>
            <a:ext cx="1067589" cy="471489"/>
          </a:xfrm>
        </p:spPr>
        <p:txBody>
          <a:bodyPr/>
          <a:lstStyle/>
          <a:p>
            <a:pPr>
              <a:spcAft>
                <a:spcPts val="600"/>
              </a:spcAft>
            </a:pPr>
            <a:fld id="{48F63A3B-78C7-47BE-AE5E-E10140E04643}" type="slidenum">
              <a:rPr lang="en-US" smtClean="0"/>
              <a:pPr>
                <a:spcAft>
                  <a:spcPts val="600"/>
                </a:spcAft>
              </a:pPr>
              <a:t>11</a:t>
            </a:fld>
            <a:endParaRPr lang="en-US"/>
          </a:p>
        </p:txBody>
      </p:sp>
    </p:spTree>
    <p:extLst>
      <p:ext uri="{BB962C8B-B14F-4D97-AF65-F5344CB8AC3E}">
        <p14:creationId xmlns:p14="http://schemas.microsoft.com/office/powerpoint/2010/main" val="1973173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983B-08FC-33C0-AD37-5842AEC521D9}"/>
              </a:ext>
            </a:extLst>
          </p:cNvPr>
          <p:cNvSpPr>
            <a:spLocks noGrp="1"/>
          </p:cNvSpPr>
          <p:nvPr>
            <p:ph type="title"/>
          </p:nvPr>
        </p:nvSpPr>
        <p:spPr/>
        <p:txBody>
          <a:bodyPr/>
          <a:lstStyle/>
          <a:p>
            <a:r>
              <a:rPr lang="en-US" dirty="0"/>
              <a:t>Payment section:</a:t>
            </a:r>
          </a:p>
        </p:txBody>
      </p:sp>
      <p:pic>
        <p:nvPicPr>
          <p:cNvPr id="6" name="Content Placeholder 5" descr="A computer screen shot of a computer&#10;&#10;Description automatically generated">
            <a:extLst>
              <a:ext uri="{FF2B5EF4-FFF2-40B4-BE49-F238E27FC236}">
                <a16:creationId xmlns:a16="http://schemas.microsoft.com/office/drawing/2014/main" id="{F51F9F68-593C-027E-9F13-142B49B3AB54}"/>
              </a:ext>
            </a:extLst>
          </p:cNvPr>
          <p:cNvPicPr>
            <a:picLocks noGrp="1" noChangeAspect="1"/>
          </p:cNvPicPr>
          <p:nvPr>
            <p:ph sz="quarter" idx="4"/>
          </p:nvPr>
        </p:nvPicPr>
        <p:blipFill>
          <a:blip r:embed="rId2"/>
          <a:stretch>
            <a:fillRect/>
          </a:stretch>
        </p:blipFill>
        <p:spPr>
          <a:xfrm>
            <a:off x="914400" y="2316162"/>
            <a:ext cx="10511626" cy="4309489"/>
          </a:xfrm>
        </p:spPr>
      </p:pic>
      <p:sp>
        <p:nvSpPr>
          <p:cNvPr id="4" name="Slide Number Placeholder 3">
            <a:extLst>
              <a:ext uri="{FF2B5EF4-FFF2-40B4-BE49-F238E27FC236}">
                <a16:creationId xmlns:a16="http://schemas.microsoft.com/office/drawing/2014/main" id="{76250D85-9C52-758E-3AE5-FD8F56D907A6}"/>
              </a:ext>
            </a:extLst>
          </p:cNvPr>
          <p:cNvSpPr>
            <a:spLocks noGrp="1"/>
          </p:cNvSpPr>
          <p:nvPr>
            <p:ph type="sldNum" sz="quarter" idx="10"/>
          </p:nvPr>
        </p:nvSpPr>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285446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ojectvedio">
            <a:hlinkClick r:id="" action="ppaction://media"/>
            <a:extLst>
              <a:ext uri="{FF2B5EF4-FFF2-40B4-BE49-F238E27FC236}">
                <a16:creationId xmlns:a16="http://schemas.microsoft.com/office/drawing/2014/main" id="{6BFFC218-D8FB-B5D2-1AAE-BC52A631E3E6}"/>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4"/>
          <a:stretch>
            <a:fillRect/>
          </a:stretch>
        </p:blipFill>
        <p:spPr>
          <a:xfrm>
            <a:off x="1724298" y="928687"/>
            <a:ext cx="8725988" cy="4908737"/>
          </a:xfrm>
        </p:spPr>
      </p:pic>
      <p:sp>
        <p:nvSpPr>
          <p:cNvPr id="4" name="Slide Number Placeholder 3">
            <a:extLst>
              <a:ext uri="{FF2B5EF4-FFF2-40B4-BE49-F238E27FC236}">
                <a16:creationId xmlns:a16="http://schemas.microsoft.com/office/drawing/2014/main" id="{A3311E6E-8E03-F9F2-59D2-109A7780BC92}"/>
              </a:ext>
            </a:extLst>
          </p:cNvPr>
          <p:cNvSpPr>
            <a:spLocks noGrp="1"/>
          </p:cNvSpPr>
          <p:nvPr>
            <p:ph type="sldNum" sz="quarter" idx="10"/>
          </p:nvPr>
        </p:nvSpPr>
        <p:spPr/>
        <p:txBody>
          <a:bodyPr/>
          <a:lstStyle/>
          <a:p>
            <a:fld id="{48F63A3B-78C7-47BE-AE5E-E10140E04643}" type="slidenum">
              <a:rPr lang="en-US" smtClean="0"/>
              <a:pPr/>
              <a:t>13</a:t>
            </a:fld>
            <a:endParaRPr lang="en-US" dirty="0"/>
          </a:p>
        </p:txBody>
      </p:sp>
      <p:sp>
        <p:nvSpPr>
          <p:cNvPr id="6" name="TextBox 5">
            <a:extLst>
              <a:ext uri="{FF2B5EF4-FFF2-40B4-BE49-F238E27FC236}">
                <a16:creationId xmlns:a16="http://schemas.microsoft.com/office/drawing/2014/main" id="{3338C836-A8A0-E606-554B-D5DB2E9A6C24}"/>
              </a:ext>
            </a:extLst>
          </p:cNvPr>
          <p:cNvSpPr txBox="1"/>
          <p:nvPr/>
        </p:nvSpPr>
        <p:spPr>
          <a:xfrm>
            <a:off x="3557451" y="393394"/>
            <a:ext cx="7080068" cy="646331"/>
          </a:xfrm>
          <a:prstGeom prst="rect">
            <a:avLst/>
          </a:prstGeom>
          <a:noFill/>
        </p:spPr>
        <p:txBody>
          <a:bodyPr wrap="square" rtlCol="0">
            <a:spAutoFit/>
          </a:bodyPr>
          <a:lstStyle/>
          <a:p>
            <a:r>
              <a:rPr lang="en-US" sz="3600" dirty="0"/>
              <a:t>THANK YOU EVERYONE</a:t>
            </a:r>
          </a:p>
        </p:txBody>
      </p:sp>
    </p:spTree>
    <p:extLst>
      <p:ext uri="{BB962C8B-B14F-4D97-AF65-F5344CB8AC3E}">
        <p14:creationId xmlns:p14="http://schemas.microsoft.com/office/powerpoint/2010/main" val="205386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40"/>
            <a:ext cx="6583680" cy="3207344"/>
          </a:xfrm>
        </p:spPr>
        <p:txBody>
          <a:bodyPr/>
          <a:lstStyle/>
          <a:p>
            <a:r>
              <a:rPr lang="en-US" dirty="0"/>
              <a:t>Introduction</a:t>
            </a:r>
          </a:p>
          <a:p>
            <a:r>
              <a:rPr lang="en-US" dirty="0"/>
              <a:t>Technologies</a:t>
            </a:r>
          </a:p>
          <a:p>
            <a:r>
              <a:rPr lang="en-US" dirty="0"/>
              <a:t>Advantages</a:t>
            </a:r>
          </a:p>
          <a:p>
            <a:r>
              <a:rPr lang="en-US" dirty="0"/>
              <a:t>Future Scope</a:t>
            </a:r>
          </a:p>
          <a:p>
            <a:r>
              <a:rPr lang="en-US" dirty="0"/>
              <a:t>Conclusion</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a:t>Introduction</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2884714" y="2303028"/>
            <a:ext cx="8686800" cy="4337257"/>
          </a:xfrm>
        </p:spPr>
        <p:txBody>
          <a:bodyPr>
            <a:normAutofit fontScale="77500" lnSpcReduction="20000"/>
          </a:bodyPr>
          <a:lstStyle/>
          <a:p>
            <a:r>
              <a:rPr lang="en-US" dirty="0"/>
              <a:t>Overview: The MERN (MongoDB, Express.js, React.js, Node.js) stack application revolutionizes the process of booking doctor appointments online, streamlining the entire experience for users and medical professionals alike.</a:t>
            </a:r>
          </a:p>
          <a:p>
            <a:r>
              <a:rPr lang="en-US" dirty="0"/>
              <a:t>User-Friendly Interface: With a sleek and intuitive user interface built using React.js, users can effortlessly navigate through the application, browse available doctors, and schedule appointments with just a few clicks.</a:t>
            </a:r>
          </a:p>
          <a:p>
            <a:r>
              <a:rPr lang="en-US" dirty="0"/>
              <a:t>Seamless Appointment Management: Doctors gain unprecedented control over their schedules with real-time visibility into their appointment bookings. They can efficiently manage their time, view upcoming appointments, and make adjustments as needed, enhancing productivity and patient care.</a:t>
            </a:r>
          </a:p>
          <a:p>
            <a:r>
              <a:rPr lang="en-US" dirty="0"/>
              <a:t>Secure Payment Processing: The integration of Stripe payment gateway ensures secure and seamless transaction processing, allowing users to make payments for appointments with confidence. This robust payment solution offers a frictionless payment experience while safeguarding sensitive financial information.</a:t>
            </a:r>
          </a:p>
          <a:p>
            <a:r>
              <a:rPr lang="en-US" dirty="0"/>
              <a:t>Scalable Architecture: Leveraging the power of the MERN stack, the application boasts a scalable and flexible architecture that accommodates future growth and expansion. Whether it's accommodating a growing user base or introducing new features, the application architecture remains adaptable and resilient.</a:t>
            </a:r>
          </a:p>
          <a:p>
            <a:r>
              <a:rPr lang="en-US" dirty="0"/>
              <a:t>Enhanced Healthcare Access: By bringing the booking process online, your application democratizes access to healthcare services, making it more convenient for patients to seek medical assistance and for doctors to manage their practices efficiently. This technological innovation drives positive outcomes by bridging the gap between patients and healthcare providers, ultimately improving healthcare accessibility and delivery.</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5148383" y="1685236"/>
            <a:ext cx="7043617" cy="2520217"/>
          </a:xfrm>
        </p:spPr>
        <p:txBody>
          <a:bodyPr/>
          <a:lstStyle/>
          <a:p>
            <a:r>
              <a:rPr lang="en-US" dirty="0"/>
              <a:t>Live Presentation</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a:t>
            </a:fld>
            <a:endParaRPr lang="en-US" dirty="0"/>
          </a:p>
        </p:txBody>
      </p:sp>
    </p:spTree>
    <p:extLst>
      <p:ext uri="{BB962C8B-B14F-4D97-AF65-F5344CB8AC3E}">
        <p14:creationId xmlns:p14="http://schemas.microsoft.com/office/powerpoint/2010/main" val="1131718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Reactjs</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a:t>
            </a:fld>
            <a:endParaRPr lang="en-US" dirty="0"/>
          </a:p>
        </p:txBody>
      </p:sp>
      <p:sp>
        <p:nvSpPr>
          <p:cNvPr id="7" name="Content Placeholder 6">
            <a:extLst>
              <a:ext uri="{FF2B5EF4-FFF2-40B4-BE49-F238E27FC236}">
                <a16:creationId xmlns:a16="http://schemas.microsoft.com/office/drawing/2014/main" id="{ACE57AEF-EA21-A16C-1260-277B3199022E}"/>
              </a:ext>
            </a:extLst>
          </p:cNvPr>
          <p:cNvSpPr>
            <a:spLocks noGrp="1"/>
          </p:cNvSpPr>
          <p:nvPr>
            <p:ph sz="half" idx="2"/>
          </p:nvPr>
        </p:nvSpPr>
        <p:spPr>
          <a:xfrm>
            <a:off x="914400" y="2303028"/>
            <a:ext cx="7152710" cy="3720337"/>
          </a:xfrm>
        </p:spPr>
        <p:txBody>
          <a:bodyPr/>
          <a:lstStyle/>
          <a:p>
            <a:r>
              <a:rPr lang="en-US" dirty="0"/>
              <a:t>ReactJS is a free and open-source front-end JavaScript library for building user interfaces based on components.</a:t>
            </a:r>
          </a:p>
          <a:p>
            <a:endParaRPr lang="en-US" dirty="0"/>
          </a:p>
        </p:txBody>
      </p:sp>
      <p:pic>
        <p:nvPicPr>
          <p:cNvPr id="9" name="Picture 8" descr="A diagram of a diagram&#10;&#10;Description automatically generated">
            <a:extLst>
              <a:ext uri="{FF2B5EF4-FFF2-40B4-BE49-F238E27FC236}">
                <a16:creationId xmlns:a16="http://schemas.microsoft.com/office/drawing/2014/main" id="{373445D7-6D31-CFA9-F710-3DAE37FDC725}"/>
              </a:ext>
            </a:extLst>
          </p:cNvPr>
          <p:cNvPicPr>
            <a:picLocks noChangeAspect="1"/>
          </p:cNvPicPr>
          <p:nvPr/>
        </p:nvPicPr>
        <p:blipFill rotWithShape="1">
          <a:blip r:embed="rId3"/>
          <a:srcRect b="7907"/>
          <a:stretch/>
        </p:blipFill>
        <p:spPr>
          <a:xfrm>
            <a:off x="539826" y="3021372"/>
            <a:ext cx="7943161" cy="3368411"/>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1057274"/>
            <a:ext cx="10511627" cy="1012785"/>
          </a:xfrm>
        </p:spPr>
        <p:txBody>
          <a:bodyPr anchor="b">
            <a:normAutofit/>
          </a:bodyPr>
          <a:lstStyle/>
          <a:p>
            <a:pPr>
              <a:lnSpc>
                <a:spcPct val="90000"/>
              </a:lnSpc>
            </a:pPr>
            <a:r>
              <a:rPr lang="en-US" dirty="0"/>
              <a:t>NODEJS</a:t>
            </a:r>
          </a:p>
        </p:txBody>
      </p:sp>
      <p:pic>
        <p:nvPicPr>
          <p:cNvPr id="7" name="Content Placeholder 6" descr="A screenshot of a computer&#10;&#10;Description automatically generated">
            <a:extLst>
              <a:ext uri="{FF2B5EF4-FFF2-40B4-BE49-F238E27FC236}">
                <a16:creationId xmlns:a16="http://schemas.microsoft.com/office/drawing/2014/main" id="{2D9B3F4A-7560-ECCE-9938-AEE60FD12D28}"/>
              </a:ext>
            </a:extLst>
          </p:cNvPr>
          <p:cNvPicPr>
            <a:picLocks noGrp="1" noChangeAspect="1"/>
          </p:cNvPicPr>
          <p:nvPr>
            <p:ph sz="quarter" idx="4"/>
          </p:nvPr>
        </p:nvPicPr>
        <p:blipFill rotWithShape="1">
          <a:blip r:embed="rId3"/>
          <a:srcRect t="12442" r="6940"/>
          <a:stretch/>
        </p:blipFill>
        <p:spPr>
          <a:xfrm>
            <a:off x="914400" y="2070059"/>
            <a:ext cx="10511626" cy="4330742"/>
          </a:xfrm>
        </p:spPr>
      </p:pic>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6</a:t>
            </a:fld>
            <a:endParaRPr lang="en-US" dirty="0"/>
          </a:p>
        </p:txBody>
      </p:sp>
    </p:spTree>
    <p:extLst>
      <p:ext uri="{BB962C8B-B14F-4D97-AF65-F5344CB8AC3E}">
        <p14:creationId xmlns:p14="http://schemas.microsoft.com/office/powerpoint/2010/main" val="1941619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2"/>
          </p:nvPr>
        </p:nvSpPr>
        <p:spPr>
          <a:xfrm>
            <a:off x="10438475" y="457199"/>
            <a:ext cx="987552" cy="244503"/>
          </a:xfrm>
        </p:spPr>
        <p:txBody>
          <a:bodyPr anchor="ctr">
            <a:normAutofit/>
          </a:bodyPr>
          <a:lstStyle/>
          <a:p>
            <a:pPr>
              <a:lnSpc>
                <a:spcPct val="90000"/>
              </a:lnSpc>
              <a:spcAft>
                <a:spcPts val="600"/>
              </a:spcAft>
            </a:pPr>
            <a:fld id="{48F63A3B-78C7-47BE-AE5E-E10140E04643}" type="slidenum">
              <a:rPr lang="en-US" sz="1100" smtClean="0"/>
              <a:pPr>
                <a:lnSpc>
                  <a:spcPct val="90000"/>
                </a:lnSpc>
                <a:spcAft>
                  <a:spcPts val="600"/>
                </a:spcAft>
              </a:pPr>
              <a:t>7</a:t>
            </a:fld>
            <a:endParaRPr lang="en-US" sz="1100" dirty="0"/>
          </a:p>
        </p:txBody>
      </p:sp>
      <p:pic>
        <p:nvPicPr>
          <p:cNvPr id="1028" name="Picture 4">
            <a:extLst>
              <a:ext uri="{FF2B5EF4-FFF2-40B4-BE49-F238E27FC236}">
                <a16:creationId xmlns:a16="http://schemas.microsoft.com/office/drawing/2014/main" id="{D53F485E-5A5C-FB53-2421-49C3E2A44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355" y="628168"/>
            <a:ext cx="9971290" cy="5601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101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1089213"/>
            <a:ext cx="9879437" cy="980844"/>
          </a:xfrm>
        </p:spPr>
        <p:txBody>
          <a:bodyPr/>
          <a:lstStyle/>
          <a:p>
            <a:r>
              <a:rPr lang="en-US" dirty="0"/>
              <a:t>What is CoRS?</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8</a:t>
            </a:fld>
            <a:endParaRPr lang="en-US" dirty="0"/>
          </a:p>
        </p:txBody>
      </p:sp>
      <p:sp>
        <p:nvSpPr>
          <p:cNvPr id="10" name="TextBox 9">
            <a:extLst>
              <a:ext uri="{FF2B5EF4-FFF2-40B4-BE49-F238E27FC236}">
                <a16:creationId xmlns:a16="http://schemas.microsoft.com/office/drawing/2014/main" id="{DE786408-4F9A-6231-F443-A4734A51C790}"/>
              </a:ext>
            </a:extLst>
          </p:cNvPr>
          <p:cNvSpPr txBox="1"/>
          <p:nvPr/>
        </p:nvSpPr>
        <p:spPr>
          <a:xfrm>
            <a:off x="1033670" y="2411896"/>
            <a:ext cx="10495721" cy="1846659"/>
          </a:xfrm>
          <a:prstGeom prst="rect">
            <a:avLst/>
          </a:prstGeom>
          <a:noFill/>
        </p:spPr>
        <p:txBody>
          <a:bodyPr wrap="square" rtlCol="0">
            <a:spAutoFit/>
          </a:bodyPr>
          <a:lstStyle/>
          <a:p>
            <a:endParaRPr lang="en-US" dirty="0"/>
          </a:p>
          <a:p>
            <a:r>
              <a:rPr lang="en-US" sz="2400" dirty="0"/>
              <a:t>CORS is an acronym for Cross-Origin Resource Sharing. As we know, all web applications have a front end &amp; a back end and they communicate with each other via API's. In most cases, both the front end and the back end are hosted on the same origin. CORS in node.js helps to get resources from external servers.</a:t>
            </a:r>
          </a:p>
        </p:txBody>
      </p:sp>
      <p:pic>
        <p:nvPicPr>
          <p:cNvPr id="11" name="Picture 10">
            <a:extLst>
              <a:ext uri="{FF2B5EF4-FFF2-40B4-BE49-F238E27FC236}">
                <a16:creationId xmlns:a16="http://schemas.microsoft.com/office/drawing/2014/main" id="{30F3FDD0-E213-2AD4-05C8-6BBBF2B07D22}"/>
              </a:ext>
            </a:extLst>
          </p:cNvPr>
          <p:cNvPicPr>
            <a:picLocks noChangeAspect="1"/>
          </p:cNvPicPr>
          <p:nvPr/>
        </p:nvPicPr>
        <p:blipFill rotWithShape="1">
          <a:blip r:embed="rId3"/>
          <a:srcRect t="35169" b="23092"/>
          <a:stretch/>
        </p:blipFill>
        <p:spPr>
          <a:xfrm>
            <a:off x="2459693" y="4258555"/>
            <a:ext cx="6326498" cy="2436798"/>
          </a:xfrm>
          <a:prstGeom prst="rect">
            <a:avLst/>
          </a:prstGeom>
        </p:spPr>
      </p:pic>
    </p:spTree>
    <p:extLst>
      <p:ext uri="{BB962C8B-B14F-4D97-AF65-F5344CB8AC3E}">
        <p14:creationId xmlns:p14="http://schemas.microsoft.com/office/powerpoint/2010/main" val="396999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2"/>
          </p:nvPr>
        </p:nvSpPr>
        <p:spPr>
          <a:xfrm>
            <a:off x="10438475" y="457199"/>
            <a:ext cx="987552" cy="244503"/>
          </a:xfrm>
        </p:spPr>
        <p:txBody>
          <a:bodyPr anchor="ctr">
            <a:normAutofit/>
          </a:bodyPr>
          <a:lstStyle/>
          <a:p>
            <a:pPr>
              <a:lnSpc>
                <a:spcPct val="90000"/>
              </a:lnSpc>
              <a:spcAft>
                <a:spcPts val="600"/>
              </a:spcAft>
            </a:pPr>
            <a:fld id="{48F63A3B-78C7-47BE-AE5E-E10140E04643}" type="slidenum">
              <a:rPr lang="en-US" sz="1100" smtClean="0"/>
              <a:pPr>
                <a:lnSpc>
                  <a:spcPct val="90000"/>
                </a:lnSpc>
                <a:spcAft>
                  <a:spcPts val="600"/>
                </a:spcAft>
              </a:pPr>
              <a:t>9</a:t>
            </a:fld>
            <a:endParaRPr lang="en-US" sz="1100" dirty="0"/>
          </a:p>
        </p:txBody>
      </p:sp>
      <p:pic>
        <p:nvPicPr>
          <p:cNvPr id="2050" name="Picture 2" descr="Authentication vs. Authorization | Okta">
            <a:extLst>
              <a:ext uri="{FF2B5EF4-FFF2-40B4-BE49-F238E27FC236}">
                <a16:creationId xmlns:a16="http://schemas.microsoft.com/office/drawing/2014/main" id="{D4BB69EA-FD76-6AE0-7A3E-E0AD26417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31" b="12657"/>
          <a:stretch/>
        </p:blipFill>
        <p:spPr bwMode="auto">
          <a:xfrm>
            <a:off x="609600" y="569180"/>
            <a:ext cx="10972800" cy="5288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021601"/>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{22D597B4-2898-4887-9206-C9B014C61DE6}tf78438558_win32</Template>
  <TotalTime>205</TotalTime>
  <Words>583</Words>
  <Application>Microsoft Office PowerPoint</Application>
  <PresentationFormat>Widescreen</PresentationFormat>
  <Paragraphs>51</Paragraphs>
  <Slides>13</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Black</vt:lpstr>
      <vt:lpstr>Calibri</vt:lpstr>
      <vt:lpstr>Sabon Next LT</vt:lpstr>
      <vt:lpstr>Custom</vt:lpstr>
      <vt:lpstr>             </vt:lpstr>
      <vt:lpstr>agenda</vt:lpstr>
      <vt:lpstr>Introduction</vt:lpstr>
      <vt:lpstr>Live Presentation</vt:lpstr>
      <vt:lpstr>Reactjs</vt:lpstr>
      <vt:lpstr>NODEJS</vt:lpstr>
      <vt:lpstr>PowerPoint Presentation</vt:lpstr>
      <vt:lpstr>What is CoRS?</vt:lpstr>
      <vt:lpstr>PowerPoint Presentation</vt:lpstr>
      <vt:lpstr>What is controllers?</vt:lpstr>
      <vt:lpstr>PowerPoint Presentation</vt:lpstr>
      <vt:lpstr>Payment section: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subject/>
  <dc:creator>Kotipalli</dc:creator>
  <cp:lastModifiedBy>Kotipalli</cp:lastModifiedBy>
  <cp:revision>1</cp:revision>
  <dcterms:created xsi:type="dcterms:W3CDTF">2024-04-23T14:52:53Z</dcterms:created>
  <dcterms:modified xsi:type="dcterms:W3CDTF">2024-04-23T18:18:18Z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